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80" r:id="rId4"/>
    <p:sldId id="281" r:id="rId5"/>
    <p:sldId id="282" r:id="rId6"/>
    <p:sldId id="284" r:id="rId7"/>
    <p:sldId id="287" r:id="rId8"/>
    <p:sldId id="285" r:id="rId9"/>
    <p:sldId id="28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00000000000000000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4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000"/>
    <a:srgbClr val="007AC2"/>
    <a:srgbClr val="009386"/>
    <a:srgbClr val="4A3582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orient="horz" pos="482"/>
        <p:guide orient="horz" pos="3838"/>
        <p:guide pos="5284"/>
        <p:guide pos="47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0039" y="478895"/>
            <a:ext cx="4775705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  <a:latin typeface="+mn-lt"/>
              </a:rPr>
              <a:t>The Bear Babysitter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44515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bear has a rather unusual job, for a bear.</a:t>
            </a:r>
          </a:p>
          <a:p>
            <a:endParaRPr lang="en-GB" dirty="0"/>
          </a:p>
          <a:p>
            <a:r>
              <a:rPr lang="en-GB" dirty="0"/>
              <a:t>The bear is a babysitter.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7" t="6167" r="1370"/>
          <a:stretch/>
        </p:blipFill>
        <p:spPr>
          <a:xfrm>
            <a:off x="3651515" y="1377453"/>
            <a:ext cx="4628194" cy="4628194"/>
          </a:xfrm>
          <a:prstGeom prst="ellipse">
            <a:avLst/>
          </a:prstGeom>
          <a:ln w="28575">
            <a:solidFill>
              <a:srgbClr val="4A3582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1933" y="478895"/>
            <a:ext cx="4811919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  <a:latin typeface="+mn-lt"/>
              </a:rPr>
              <a:t>The Bear Babysitter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445158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bear finishes babysitting Arno and Bibi.</a:t>
            </a:r>
          </a:p>
          <a:p>
            <a:endParaRPr lang="en-GB" dirty="0"/>
          </a:p>
          <a:p>
            <a:r>
              <a:rPr lang="en-GB" dirty="0"/>
              <a:t>Where will the bear find </a:t>
            </a:r>
            <a:br>
              <a:rPr lang="en-GB" dirty="0"/>
            </a:br>
            <a:r>
              <a:rPr lang="en-GB" dirty="0"/>
              <a:t>someone else to babysit?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48" t="1664" r="4480"/>
          <a:stretch/>
        </p:blipFill>
        <p:spPr>
          <a:xfrm>
            <a:off x="3650176" y="1373534"/>
            <a:ext cx="4632114" cy="4632114"/>
          </a:xfrm>
          <a:prstGeom prst="ellipse">
            <a:avLst/>
          </a:prstGeom>
          <a:ln w="28575">
            <a:solidFill>
              <a:srgbClr val="4A3582"/>
            </a:solidFill>
          </a:ln>
        </p:spPr>
      </p:pic>
    </p:spTree>
    <p:extLst>
      <p:ext uri="{BB962C8B-B14F-4D97-AF65-F5344CB8AC3E}">
        <p14:creationId xmlns:p14="http://schemas.microsoft.com/office/powerpoint/2010/main" val="216682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775" y="478895"/>
            <a:ext cx="4866240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  <a:latin typeface="+mn-lt"/>
              </a:rPr>
              <a:t>The Bear Babysitter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294721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On the way home, the bear spots something interesting.</a:t>
            </a:r>
          </a:p>
          <a:p>
            <a:endParaRPr lang="en-GB" dirty="0"/>
          </a:p>
          <a:p>
            <a:r>
              <a:rPr lang="en-GB" dirty="0"/>
              <a:t>It’s a poster. It is advertising the services of a gorilla gardener.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114" y="429573"/>
            <a:ext cx="6014257" cy="579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8145" y="4119325"/>
            <a:ext cx="3979000" cy="1049106"/>
          </a:xfrm>
          <a:prstGeom prst="rect">
            <a:avLst/>
          </a:prstGeom>
          <a:solidFill>
            <a:srgbClr val="009386"/>
          </a:solidFill>
        </p:spPr>
        <p:txBody>
          <a:bodyPr wrap="square" lIns="324000" tIns="108000" bIns="108000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The poster is using command sentences to persuade us to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book the gorilla gardener.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28963"/>
            <a:ext cx="2946905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</a:rPr>
              <a:t>The Gorilla Gardener</a:t>
            </a:r>
            <a:endParaRPr lang="en-GB" sz="3600" dirty="0">
              <a:solidFill>
                <a:srgbClr val="4A358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76085"/>
            <a:ext cx="344515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Let’s read the poster together.</a:t>
            </a:r>
          </a:p>
          <a:p>
            <a:endParaRPr lang="en-GB" dirty="0"/>
          </a:p>
          <a:p>
            <a:r>
              <a:rPr lang="en-GB" dirty="0"/>
              <a:t>What do you notice about the way it is written?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675" y="549275"/>
            <a:ext cx="4071675" cy="575945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053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02879" y="478895"/>
            <a:ext cx="2946905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</a:rPr>
              <a:t>Commands</a:t>
            </a:r>
            <a:endParaRPr lang="en-GB" sz="3600" dirty="0">
              <a:solidFill>
                <a:srgbClr val="4A358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392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Commands are sentences that tell you to do something. They are found in instructions and start with an imperative verb (bossy word).</a:t>
            </a:r>
          </a:p>
          <a:p>
            <a:endParaRPr lang="en-GB" dirty="0"/>
          </a:p>
          <a:p>
            <a:r>
              <a:rPr lang="en-GB" sz="2600" dirty="0">
                <a:solidFill>
                  <a:srgbClr val="009386"/>
                </a:solidFill>
              </a:rPr>
              <a:t>Water the plants every day.</a:t>
            </a:r>
            <a:endParaRPr lang="en-GB" sz="2600" dirty="0"/>
          </a:p>
          <a:p>
            <a:endParaRPr lang="en-GB" dirty="0"/>
          </a:p>
          <a:p>
            <a:r>
              <a:rPr lang="en-GB" dirty="0"/>
              <a:t>In a persuasive poster, the command might be telling us to do </a:t>
            </a:r>
            <a:br>
              <a:rPr lang="en-GB" dirty="0"/>
            </a:br>
            <a:r>
              <a:rPr lang="en-GB" dirty="0"/>
              <a:t>or buy something.</a:t>
            </a:r>
          </a:p>
          <a:p>
            <a:endParaRPr lang="en-GB" dirty="0"/>
          </a:p>
          <a:p>
            <a:r>
              <a:rPr lang="en-GB" sz="2600" dirty="0">
                <a:solidFill>
                  <a:srgbClr val="009386"/>
                </a:solidFill>
              </a:rPr>
              <a:t>Try our new pink tulips in your garden today.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4500385"/>
            <a:ext cx="763270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dirty="0"/>
              <a:t>Examples of imperative verbs:</a:t>
            </a:r>
          </a:p>
        </p:txBody>
      </p:sp>
      <p:sp>
        <p:nvSpPr>
          <p:cNvPr id="4" name="Oval 3"/>
          <p:cNvSpPr/>
          <p:nvPr/>
        </p:nvSpPr>
        <p:spPr>
          <a:xfrm>
            <a:off x="755650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push</a:t>
            </a:r>
          </a:p>
        </p:txBody>
      </p:sp>
      <p:sp>
        <p:nvSpPr>
          <p:cNvPr id="8" name="Oval 7"/>
          <p:cNvSpPr/>
          <p:nvPr/>
        </p:nvSpPr>
        <p:spPr>
          <a:xfrm>
            <a:off x="2065869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watch</a:t>
            </a:r>
          </a:p>
        </p:txBody>
      </p:sp>
      <p:sp>
        <p:nvSpPr>
          <p:cNvPr id="9" name="Oval 8"/>
          <p:cNvSpPr/>
          <p:nvPr/>
        </p:nvSpPr>
        <p:spPr>
          <a:xfrm>
            <a:off x="3376088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listen</a:t>
            </a:r>
          </a:p>
        </p:txBody>
      </p:sp>
      <p:sp>
        <p:nvSpPr>
          <p:cNvPr id="10" name="Oval 9"/>
          <p:cNvSpPr/>
          <p:nvPr/>
        </p:nvSpPr>
        <p:spPr>
          <a:xfrm>
            <a:off x="4686307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come</a:t>
            </a:r>
          </a:p>
        </p:txBody>
      </p:sp>
      <p:sp>
        <p:nvSpPr>
          <p:cNvPr id="11" name="Oval 10"/>
          <p:cNvSpPr/>
          <p:nvPr/>
        </p:nvSpPr>
        <p:spPr>
          <a:xfrm>
            <a:off x="5996526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look</a:t>
            </a:r>
          </a:p>
        </p:txBody>
      </p:sp>
      <p:sp>
        <p:nvSpPr>
          <p:cNvPr id="12" name="Oval 11"/>
          <p:cNvSpPr/>
          <p:nvPr/>
        </p:nvSpPr>
        <p:spPr>
          <a:xfrm>
            <a:off x="7306744" y="5011431"/>
            <a:ext cx="1073150" cy="107315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/>
              <a:t>go</a:t>
            </a:r>
          </a:p>
        </p:txBody>
      </p:sp>
    </p:spTree>
    <p:extLst>
      <p:ext uri="{BB962C8B-B14F-4D97-AF65-F5344CB8AC3E}">
        <p14:creationId xmlns:p14="http://schemas.microsoft.com/office/powerpoint/2010/main" val="98253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675" y="549275"/>
            <a:ext cx="4071674" cy="575945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675" y="549275"/>
            <a:ext cx="4071675" cy="575945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28963"/>
            <a:ext cx="2946905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</a:rPr>
              <a:t>The Gorilla Gardener</a:t>
            </a:r>
            <a:endParaRPr lang="en-GB" sz="3600" dirty="0">
              <a:solidFill>
                <a:srgbClr val="4A358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76085"/>
            <a:ext cx="344515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spot the command sentences in the poster?</a:t>
            </a:r>
          </a:p>
          <a:p>
            <a:endParaRPr lang="en-GB" dirty="0"/>
          </a:p>
          <a:p>
            <a:r>
              <a:rPr lang="en-GB" dirty="0"/>
              <a:t>Look out for the </a:t>
            </a:r>
            <a:r>
              <a:rPr lang="en-GB" b="1" dirty="0">
                <a:solidFill>
                  <a:srgbClr val="009386"/>
                </a:solidFill>
              </a:rPr>
              <a:t>imperative verbs </a:t>
            </a:r>
            <a:r>
              <a:rPr lang="en-GB" dirty="0"/>
              <a:t>(bossy words) at the start of the sentences.</a:t>
            </a:r>
          </a:p>
        </p:txBody>
      </p:sp>
    </p:spTree>
    <p:extLst>
      <p:ext uri="{BB962C8B-B14F-4D97-AF65-F5344CB8AC3E}">
        <p14:creationId xmlns:p14="http://schemas.microsoft.com/office/powerpoint/2010/main" val="61748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4196283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  <a:latin typeface="+mn-lt"/>
              </a:rPr>
              <a:t>The Bear’s Poster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11923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Gorilla Gardener’s poster gives the bear an idea.</a:t>
            </a:r>
          </a:p>
          <a:p>
            <a:endParaRPr lang="en-GB" dirty="0"/>
          </a:p>
          <a:p>
            <a:r>
              <a:rPr lang="en-GB" dirty="0"/>
              <a:t>The bear decides to make </a:t>
            </a:r>
            <a:br>
              <a:rPr lang="en-GB" dirty="0"/>
            </a:br>
            <a:r>
              <a:rPr lang="en-GB" dirty="0"/>
              <a:t>a poster!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27"/>
          <a:stretch/>
        </p:blipFill>
        <p:spPr>
          <a:xfrm>
            <a:off x="1759635" y="2580221"/>
            <a:ext cx="6125934" cy="38296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828" y="765175"/>
            <a:ext cx="2454405" cy="195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8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4205337" cy="994306"/>
          </a:xfrm>
        </p:spPr>
        <p:txBody>
          <a:bodyPr/>
          <a:lstStyle/>
          <a:p>
            <a:r>
              <a:rPr lang="en-GB" sz="3600" dirty="0">
                <a:solidFill>
                  <a:srgbClr val="4A3582"/>
                </a:solidFill>
                <a:latin typeface="+mn-lt"/>
              </a:rPr>
              <a:t>The Bear’s Poster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816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make a poster to advertise the bear’s babysitting services?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7133" y="3145209"/>
            <a:ext cx="3879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sure you use </a:t>
            </a:r>
            <a:r>
              <a:rPr lang="en-GB" b="1" dirty="0">
                <a:solidFill>
                  <a:srgbClr val="009386"/>
                </a:solidFill>
              </a:rPr>
              <a:t>command sentences </a:t>
            </a:r>
            <a:r>
              <a:rPr lang="en-GB" dirty="0"/>
              <a:t>in your poster.</a:t>
            </a:r>
          </a:p>
          <a:p>
            <a:endParaRPr lang="en-GB" dirty="0"/>
          </a:p>
          <a:p>
            <a:r>
              <a:rPr lang="en-GB" dirty="0"/>
              <a:t>Start each </a:t>
            </a:r>
            <a:r>
              <a:rPr lang="en-GB" b="1" dirty="0">
                <a:solidFill>
                  <a:srgbClr val="009386"/>
                </a:solidFill>
              </a:rPr>
              <a:t>command sentence </a:t>
            </a:r>
            <a:r>
              <a:rPr lang="en-GB" dirty="0"/>
              <a:t>with an </a:t>
            </a:r>
            <a:r>
              <a:rPr lang="en-GB" b="1" dirty="0">
                <a:solidFill>
                  <a:srgbClr val="009386"/>
                </a:solidFill>
              </a:rPr>
              <a:t>imperative verb </a:t>
            </a:r>
            <a:r>
              <a:rPr lang="en-GB" dirty="0"/>
              <a:t>(bossy word).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2620915"/>
            <a:ext cx="5251638" cy="2525917"/>
          </a:xfrm>
          <a:prstGeom prst="roundRect">
            <a:avLst>
              <a:gd name="adj" fmla="val 6631"/>
            </a:avLst>
          </a:prstGeom>
          <a:noFill/>
          <a:ln w="28575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892" y="1131339"/>
            <a:ext cx="3764063" cy="496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7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281</TotalTime>
  <Words>236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Twinkl</vt:lpstr>
      <vt:lpstr>Arial</vt:lpstr>
      <vt:lpstr>Office Theme</vt:lpstr>
      <vt:lpstr>PowerPoint Presentation</vt:lpstr>
      <vt:lpstr>The Bear Babysitter</vt:lpstr>
      <vt:lpstr>The Bear Babysitter</vt:lpstr>
      <vt:lpstr>The Bear Babysitter</vt:lpstr>
      <vt:lpstr>The Gorilla Gardener</vt:lpstr>
      <vt:lpstr>Commands</vt:lpstr>
      <vt:lpstr>The Gorilla Gardener</vt:lpstr>
      <vt:lpstr>The Bear’s Poster</vt:lpstr>
      <vt:lpstr>The Bear’s Poster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Bethany Reynolds</cp:lastModifiedBy>
  <cp:revision>22</cp:revision>
  <dcterms:created xsi:type="dcterms:W3CDTF">2020-02-06T11:42:18Z</dcterms:created>
  <dcterms:modified xsi:type="dcterms:W3CDTF">2022-01-26T20:13:36Z</dcterms:modified>
</cp:coreProperties>
</file>